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6" r:id="rId2"/>
    <p:sldId id="259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0F3"/>
    <a:srgbClr val="055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3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26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268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prod.sitad.dk\dfs\CU3804\personlige\B339156\IGU%20samlet\IGU%20M&#229;nedlig%20opg&#248;relse\2026\April\Oversigt%20over%20IGU%20april%202026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prod.sitad.dk\dfs\CU3804\personlige\B339156\IGU%20samlet\IGU%20M&#229;nedlig%20opg&#248;relse\2026\April\Oversigt%20over%20IGU%20april%202026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prod.sitad.dk\dfs\CU3804\personlige\B339156\IGU%20samlet\IGU%20M&#229;nedlig%20opg&#248;relse\2026\April\Oversigt%20over%20IGU%20april%20202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Grafer!$C$7</c:f>
              <c:strCache>
                <c:ptCount val="1"/>
                <c:pt idx="0">
                  <c:v>Antal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074-40B5-8E7C-738565C1D49C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074-40B5-8E7C-738565C1D49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B47A2EF-C38F-43E9-860B-EB6FCDE0CC94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074-40B5-8E7C-738565C1D49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AFEB922-A9CB-4569-BEDE-E9FB0C8CAA1B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074-40B5-8E7C-738565C1D4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Grafer!$B$8:$B$9</c:f>
              <c:strCache>
                <c:ptCount val="2"/>
                <c:pt idx="0">
                  <c:v>Mænd</c:v>
                </c:pt>
                <c:pt idx="1">
                  <c:v>Kvinder</c:v>
                </c:pt>
              </c:strCache>
            </c:strRef>
          </c:cat>
          <c:val>
            <c:numRef>
              <c:f>Grafer!$C$8:$C$9</c:f>
              <c:numCache>
                <c:formatCode>General</c:formatCode>
                <c:ptCount val="2"/>
                <c:pt idx="0">
                  <c:v>1990</c:v>
                </c:pt>
                <c:pt idx="1">
                  <c:v>1757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74-40B5-8E7C-738565C1D49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Grafer!$C$18</c:f>
              <c:strCache>
                <c:ptCount val="1"/>
                <c:pt idx="0">
                  <c:v>Antal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995-42A9-8400-90EA3C8D467E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995-42A9-8400-90EA3C8D467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B47A2EF-C38F-43E9-860B-EB6FCDE0CC94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995-42A9-8400-90EA3C8D467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AFEB922-A9CB-4569-BEDE-E9FB0C8CAA1B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995-42A9-8400-90EA3C8D46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Grafer!$B$19:$B$20</c:f>
              <c:strCache>
                <c:ptCount val="2"/>
                <c:pt idx="0">
                  <c:v>Privat</c:v>
                </c:pt>
                <c:pt idx="1">
                  <c:v>Offentlig</c:v>
                </c:pt>
              </c:strCache>
            </c:strRef>
          </c:cat>
          <c:val>
            <c:numRef>
              <c:f>Grafer!$C$19:$C$20</c:f>
              <c:numCache>
                <c:formatCode>0</c:formatCode>
                <c:ptCount val="2"/>
                <c:pt idx="0">
                  <c:v>2317</c:v>
                </c:pt>
                <c:pt idx="1">
                  <c:v>1430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95-42A9-8400-90EA3C8D467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7191795065587"/>
          <c:y val="4.7146818512092764E-2"/>
          <c:w val="0.69526640171757981"/>
          <c:h val="0.5351776225711899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Grafer!$B$32:$B$50</c:f>
              <c:strCache>
                <c:ptCount val="19"/>
                <c:pt idx="0">
                  <c:v>Offentlig forvaltning og forsvar; socialsikring</c:v>
                </c:pt>
                <c:pt idx="1">
                  <c:v>Engos- og detailhandel</c:v>
                </c:pt>
                <c:pt idx="2">
                  <c:v>Transport og godshåndtering</c:v>
                </c:pt>
                <c:pt idx="3">
                  <c:v>Fremstillingsvirksomhed</c:v>
                </c:pt>
                <c:pt idx="4">
                  <c:v>Overnatningsfaciliteter og restaurantvirksomhed</c:v>
                </c:pt>
                <c:pt idx="5">
                  <c:v>Landbrug, jagt, skovbrug og fiskeri</c:v>
                </c:pt>
                <c:pt idx="6">
                  <c:v>Bygge- og anlægsvirksomhed</c:v>
                </c:pt>
                <c:pt idx="7">
                  <c:v>Sundhedsvæsen og sociale foranstaltninger</c:v>
                </c:pt>
                <c:pt idx="8">
                  <c:v>Administrative tjenesteydelser og hjælpetjenester</c:v>
                </c:pt>
                <c:pt idx="9">
                  <c:v>Andre serviceydelser</c:v>
                </c:pt>
                <c:pt idx="10">
                  <c:v>Undervisning</c:v>
                </c:pt>
                <c:pt idx="11">
                  <c:v>Liberale, videnskabelige og tekniske tjenesteydelser</c:v>
                </c:pt>
                <c:pt idx="12">
                  <c:v>Kultur, forlystelser og sport</c:v>
                </c:pt>
                <c:pt idx="13">
                  <c:v>Fast ejendom</c:v>
                </c:pt>
                <c:pt idx="14">
                  <c:v>Information og kommunikation</c:v>
                </c:pt>
                <c:pt idx="15">
                  <c:v>Pengeinstitut- og finansvirksomhed mv.</c:v>
                </c:pt>
                <c:pt idx="16">
                  <c:v>Vandforsyning; kloakvæsen, affaldshåndtering mv.</c:v>
                </c:pt>
                <c:pt idx="17">
                  <c:v>El-, gas- og fjernvarmeforsyning</c:v>
                </c:pt>
                <c:pt idx="18">
                  <c:v>Uoplyst</c:v>
                </c:pt>
              </c:strCache>
            </c:strRef>
          </c:cat>
          <c:val>
            <c:numRef>
              <c:f>Grafer!$C$32:$C$50</c:f>
              <c:numCache>
                <c:formatCode>General</c:formatCode>
                <c:ptCount val="19"/>
                <c:pt idx="0">
                  <c:v>1317</c:v>
                </c:pt>
                <c:pt idx="1">
                  <c:v>560</c:v>
                </c:pt>
                <c:pt idx="2">
                  <c:v>375</c:v>
                </c:pt>
                <c:pt idx="3">
                  <c:v>299</c:v>
                </c:pt>
                <c:pt idx="4">
                  <c:v>318</c:v>
                </c:pt>
                <c:pt idx="5">
                  <c:v>165</c:v>
                </c:pt>
                <c:pt idx="6">
                  <c:v>129</c:v>
                </c:pt>
                <c:pt idx="7">
                  <c:v>125</c:v>
                </c:pt>
                <c:pt idx="8">
                  <c:v>142</c:v>
                </c:pt>
                <c:pt idx="9">
                  <c:v>111</c:v>
                </c:pt>
                <c:pt idx="10">
                  <c:v>67</c:v>
                </c:pt>
                <c:pt idx="11">
                  <c:v>42</c:v>
                </c:pt>
                <c:pt idx="12">
                  <c:v>23</c:v>
                </c:pt>
                <c:pt idx="13">
                  <c:v>22</c:v>
                </c:pt>
                <c:pt idx="14">
                  <c:v>20</c:v>
                </c:pt>
                <c:pt idx="15">
                  <c:v>24</c:v>
                </c:pt>
                <c:pt idx="16">
                  <c:v>4</c:v>
                </c:pt>
                <c:pt idx="17">
                  <c:v>3</c:v>
                </c:pt>
                <c:pt idx="1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FD-489F-9F09-265FB3D89BA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68949408"/>
        <c:axId val="868949736"/>
      </c:barChart>
      <c:catAx>
        <c:axId val="86894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8949736"/>
        <c:crosses val="autoZero"/>
        <c:auto val="1"/>
        <c:lblAlgn val="ctr"/>
        <c:lblOffset val="100"/>
        <c:noMultiLvlLbl val="0"/>
      </c:catAx>
      <c:valAx>
        <c:axId val="868949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8949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0.22301</cdr:x>
      <cdr:y>0.46</cdr:y>
    </cdr:from>
    <cdr:to>
      <cdr:x>0.48161</cdr:x>
      <cdr:y>0.54286</cdr:y>
    </cdr:to>
    <cdr:sp macro="" textlink="">
      <cdr:nvSpPr>
        <cdr:cNvPr id="2" name="Tekstfelt 1"/>
        <cdr:cNvSpPr txBox="1"/>
      </cdr:nvSpPr>
      <cdr:spPr>
        <a:xfrm xmlns:a="http://schemas.openxmlformats.org/drawingml/2006/main">
          <a:off x="895344" y="1533525"/>
          <a:ext cx="1038224" cy="2762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a-DK" sz="1100">
              <a:solidFill>
                <a:schemeClr val="bg1"/>
              </a:solidFill>
            </a:rPr>
            <a:t>47%</a:t>
          </a:r>
        </a:p>
      </cdr:txBody>
    </cdr:sp>
  </cdr:relSizeAnchor>
  <cdr:relSizeAnchor xmlns:cdr="http://schemas.openxmlformats.org/drawingml/2006/chartDrawing">
    <cdr:from>
      <cdr:x>0.63108</cdr:x>
      <cdr:y>0.54285</cdr:y>
    </cdr:from>
    <cdr:to>
      <cdr:x>0.85409</cdr:x>
      <cdr:y>0.62857</cdr:y>
    </cdr:to>
    <cdr:sp macro="" textlink="">
      <cdr:nvSpPr>
        <cdr:cNvPr id="3" name="Tekstfelt 2"/>
        <cdr:cNvSpPr txBox="1"/>
      </cdr:nvSpPr>
      <cdr:spPr>
        <a:xfrm xmlns:a="http://schemas.openxmlformats.org/drawingml/2006/main">
          <a:off x="2533658" y="1809740"/>
          <a:ext cx="895338" cy="2857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a-DK" sz="1100">
              <a:solidFill>
                <a:schemeClr val="bg1"/>
              </a:solidFill>
            </a:rPr>
            <a:t>53%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0.21471</cdr:x>
      <cdr:y>0.39429</cdr:y>
    </cdr:from>
    <cdr:to>
      <cdr:x>0.43298</cdr:x>
      <cdr:y>0.46286</cdr:y>
    </cdr:to>
    <cdr:sp macro="" textlink="">
      <cdr:nvSpPr>
        <cdr:cNvPr id="2" name="Tekstfelt 1"/>
        <cdr:cNvSpPr txBox="1"/>
      </cdr:nvSpPr>
      <cdr:spPr>
        <a:xfrm xmlns:a="http://schemas.openxmlformats.org/drawingml/2006/main">
          <a:off x="862014" y="1314450"/>
          <a:ext cx="8763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a-DK" sz="1100">
              <a:solidFill>
                <a:schemeClr val="bg1"/>
              </a:solidFill>
            </a:rPr>
            <a:t>38%</a:t>
          </a:r>
        </a:p>
      </cdr:txBody>
    </cdr:sp>
  </cdr:relSizeAnchor>
  <cdr:relSizeAnchor xmlns:cdr="http://schemas.openxmlformats.org/drawingml/2006/chartDrawing">
    <cdr:from>
      <cdr:x>0.64176</cdr:x>
      <cdr:y>0.54857</cdr:y>
    </cdr:from>
    <cdr:to>
      <cdr:x>0.77699</cdr:x>
      <cdr:y>0.62571</cdr:y>
    </cdr:to>
    <cdr:sp macro="" textlink="">
      <cdr:nvSpPr>
        <cdr:cNvPr id="4" name="Tekstfelt 3"/>
        <cdr:cNvSpPr txBox="1"/>
      </cdr:nvSpPr>
      <cdr:spPr>
        <a:xfrm xmlns:a="http://schemas.openxmlformats.org/drawingml/2006/main">
          <a:off x="2576514" y="1828800"/>
          <a:ext cx="54292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a-DK" sz="1100">
              <a:solidFill>
                <a:schemeClr val="bg1"/>
              </a:solidFill>
            </a:rPr>
            <a:t>62%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528EE-CCB5-489D-8AF2-BF1EC60547AB}" type="datetimeFigureOut">
              <a:rPr lang="da-DK" smtClean="0"/>
              <a:t>15-06-2026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86127-10CD-4946-B1AB-B8451EB937D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6139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5D23D-C0CB-4BB1-9EA8-D861B7FF8E60}" type="datetimeFigureOut">
              <a:rPr lang="da-DK" smtClean="0"/>
              <a:t>15-06-2026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20FB5-4D07-4BD6-99D2-1F83287C3B0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357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20FB5-4D07-4BD6-99D2-1F83287C3B0C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5059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20FB5-4D07-4BD6-99D2-1F83287C3B0C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5155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20FB5-4D07-4BD6-99D2-1F83287C3B0C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8743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PPT-baggrund UIB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67592" y="2146201"/>
            <a:ext cx="8177984" cy="61121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3600" b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a-DK" dirty="0"/>
              <a:t>Klik for at redigere i masteren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484908" y="2857371"/>
            <a:ext cx="8162637" cy="1206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  <a:endParaRPr lang="en-US" dirty="0"/>
          </a:p>
        </p:txBody>
      </p:sp>
      <p:pic>
        <p:nvPicPr>
          <p:cNvPr id="2" name="Billede 1" descr="UIB_SIRI_DK_SH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7" y="447519"/>
            <a:ext cx="1894800" cy="151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381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PPT-baggrund UIBM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7592" y="2146201"/>
            <a:ext cx="8177984" cy="61121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3600" b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a-DK" dirty="0"/>
              <a:t>Klik for at redigere i masteren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84908" y="2857371"/>
            <a:ext cx="8162637" cy="1206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  <a:endParaRPr lang="en-US" dirty="0"/>
          </a:p>
        </p:txBody>
      </p:sp>
      <p:pic>
        <p:nvPicPr>
          <p:cNvPr id="7" name="Billede 6" descr="UIB_SIRI_DK_SH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7" y="447519"/>
            <a:ext cx="1894800" cy="151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89780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PPT-baggrund UIBM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92" y="2146201"/>
            <a:ext cx="8177984" cy="61121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3600" b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a-DK" dirty="0"/>
              <a:t>Klik for at redigere i masteren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84908" y="2857371"/>
            <a:ext cx="8162637" cy="1206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  <a:endParaRPr lang="en-US" dirty="0"/>
          </a:p>
        </p:txBody>
      </p:sp>
      <p:pic>
        <p:nvPicPr>
          <p:cNvPr id="9" name="Billede 8" descr="UIB_SIRI_DK_SH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7" y="447519"/>
            <a:ext cx="1894800" cy="151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8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053652"/>
            <a:ext cx="7975600" cy="4123311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552551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PPT-baggrund UIBM 4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Billede 4" descr="UIB_SIRI_DK_SH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7" y="447519"/>
            <a:ext cx="1894800" cy="151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8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dholdsdias i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4636" y="1825625"/>
            <a:ext cx="3960214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857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dias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818409"/>
            <a:ext cx="4629150" cy="404264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Træk billede til pladsholder, eller klik på symbol for at tilføje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750" y="1841500"/>
            <a:ext cx="3039269" cy="40274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54636" y="365127"/>
            <a:ext cx="7960714" cy="879058"/>
          </a:xfrm>
        </p:spPr>
        <p:txBody>
          <a:bodyPr/>
          <a:lstStyle/>
          <a:p>
            <a:r>
              <a:rPr lang="da-DK"/>
              <a:t>Klik for at redigere i masteren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499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PPT-baggrund Hvid UIB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76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4636" y="365127"/>
            <a:ext cx="7960714" cy="87905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a-DK" dirty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416570"/>
            <a:ext cx="7975600" cy="4204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pic>
        <p:nvPicPr>
          <p:cNvPr id="5" name="Billede 4" descr="UIB_SIRI_DK_RGB_POS.eps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25" y="5386126"/>
            <a:ext cx="1505241" cy="120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5" r:id="rId2"/>
    <p:sldLayoutId id="2147483662" r:id="rId3"/>
    <p:sldLayoutId id="2147483678" r:id="rId4"/>
    <p:sldLayoutId id="2147483663" r:id="rId5"/>
    <p:sldLayoutId id="2147483664" r:id="rId6"/>
    <p:sldLayoutId id="2147483669" r:id="rId7"/>
    <p:sldLayoutId id="2147483668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/>
          <a:ea typeface="+mn-ea"/>
          <a:cs typeface="Calibri"/>
        </a:defRPr>
      </a:lvl1pPr>
      <a:lvl2pPr marL="547688" indent="-292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801688" indent="-254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/>
          <a:ea typeface="+mn-ea"/>
          <a:cs typeface="Calibri"/>
        </a:defRPr>
      </a:lvl3pPr>
      <a:lvl4pPr marL="1027113" indent="-2397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/>
          <a:ea typeface="+mn-ea"/>
          <a:cs typeface="Calibri"/>
        </a:defRPr>
      </a:lvl4pPr>
      <a:lvl5pPr marL="1258888" indent="-2174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2"/>
          <p:cNvSpPr txBox="1">
            <a:spLocks/>
          </p:cNvSpPr>
          <p:nvPr/>
        </p:nvSpPr>
        <p:spPr>
          <a:xfrm>
            <a:off x="426401" y="2060848"/>
            <a:ext cx="8427041" cy="159738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r"/>
            <a:r>
              <a:rPr lang="da-DK" sz="3300" dirty="0"/>
              <a:t>INTEGRATIONSGRUNDUDDANNELSE: </a:t>
            </a:r>
          </a:p>
          <a:p>
            <a:pPr algn="r">
              <a:lnSpc>
                <a:spcPct val="100000"/>
              </a:lnSpc>
            </a:pPr>
            <a:r>
              <a:rPr lang="da-DK" sz="2800" dirty="0"/>
              <a:t>SUPPLERENDE STATISTIKKER</a:t>
            </a:r>
            <a:br>
              <a:rPr lang="da-DK" sz="2400" dirty="0"/>
            </a:br>
            <a:r>
              <a:rPr lang="da-DK" sz="2400" dirty="0"/>
              <a:t> </a:t>
            </a:r>
            <a:br>
              <a:rPr lang="da-DK" sz="2400" dirty="0"/>
            </a:br>
            <a:r>
              <a:rPr lang="da-DK" sz="2400" dirty="0"/>
              <a:t>April 2026</a:t>
            </a:r>
            <a:endParaRPr lang="da-DK" sz="2600" dirty="0">
              <a:solidFill>
                <a:schemeClr val="accent5"/>
              </a:solidFill>
            </a:endParaRPr>
          </a:p>
          <a:p>
            <a:br>
              <a:rPr lang="da-DK" sz="1800" dirty="0"/>
            </a:br>
            <a:endParaRPr lang="da-DK" sz="31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881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kstboks 22"/>
          <p:cNvSpPr txBox="1"/>
          <p:nvPr/>
        </p:nvSpPr>
        <p:spPr>
          <a:xfrm>
            <a:off x="364628" y="6062702"/>
            <a:ext cx="3730961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da-DK" sz="800" dirty="0"/>
          </a:p>
          <a:p>
            <a:endParaRPr lang="da-DK" sz="800" dirty="0"/>
          </a:p>
          <a:p>
            <a:endParaRPr lang="da-DK" sz="800" dirty="0"/>
          </a:p>
          <a:p>
            <a:r>
              <a:rPr lang="da-DK" sz="800" dirty="0" err="1"/>
              <a:t>Anm</a:t>
            </a:r>
            <a:r>
              <a:rPr lang="da-DK" sz="800" dirty="0"/>
              <a:t>.: Tallene er foreløbige og opgjort pr. 30 april 2026</a:t>
            </a:r>
          </a:p>
          <a:p>
            <a:r>
              <a:rPr lang="da-DK" sz="800" dirty="0"/>
              <a:t>Kilde: Styrelsen for International Rekruttering og Integration</a:t>
            </a: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364630" y="332656"/>
            <a:ext cx="7999215" cy="72740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da-DK" sz="3500" b="1" dirty="0">
                <a:solidFill>
                  <a:schemeClr val="accent1">
                    <a:lumMod val="75000"/>
                  </a:schemeClr>
                </a:solidFill>
              </a:rPr>
              <a:t>1. Køn og privat/offentlig sektor</a:t>
            </a:r>
          </a:p>
        </p:txBody>
      </p:sp>
      <p:sp>
        <p:nvSpPr>
          <p:cNvPr id="22" name="Tekstboks 21"/>
          <p:cNvSpPr txBox="1"/>
          <p:nvPr/>
        </p:nvSpPr>
        <p:spPr>
          <a:xfrm>
            <a:off x="364629" y="1340768"/>
            <a:ext cx="4120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dirty="0"/>
              <a:t>Registrerede IGU-forløb fordelt på køn, ultimo april 2026, antal</a:t>
            </a:r>
          </a:p>
        </p:txBody>
      </p:sp>
      <p:sp>
        <p:nvSpPr>
          <p:cNvPr id="10" name="Tekstboks 9"/>
          <p:cNvSpPr txBox="1"/>
          <p:nvPr/>
        </p:nvSpPr>
        <p:spPr>
          <a:xfrm>
            <a:off x="4644008" y="1333148"/>
            <a:ext cx="4339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/>
            </a:lvl1pPr>
          </a:lstStyle>
          <a:p>
            <a:r>
              <a:rPr lang="da-DK" dirty="0"/>
              <a:t>Registrerede IGU-forløb fordelt på sektor, ultimo april 2026, antal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0000000-0008-0000-0D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4306225"/>
              </p:ext>
            </p:extLst>
          </p:nvPr>
        </p:nvGraphicFramePr>
        <p:xfrm>
          <a:off x="405499" y="1754187"/>
          <a:ext cx="4039131" cy="334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D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1278654"/>
              </p:ext>
            </p:extLst>
          </p:nvPr>
        </p:nvGraphicFramePr>
        <p:xfrm>
          <a:off x="4791783" y="1754187"/>
          <a:ext cx="4044422" cy="334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40628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boks 8"/>
          <p:cNvSpPr txBox="1"/>
          <p:nvPr/>
        </p:nvSpPr>
        <p:spPr>
          <a:xfrm>
            <a:off x="179813" y="5800338"/>
            <a:ext cx="8483726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da-DK" sz="800" dirty="0"/>
          </a:p>
          <a:p>
            <a:endParaRPr lang="da-DK" sz="800" dirty="0"/>
          </a:p>
          <a:p>
            <a:endParaRPr lang="da-DK" sz="800" dirty="0"/>
          </a:p>
          <a:p>
            <a:endParaRPr lang="da-DK" sz="800" dirty="0"/>
          </a:p>
          <a:p>
            <a:r>
              <a:rPr lang="da-DK" sz="800" dirty="0" err="1"/>
              <a:t>Anm</a:t>
            </a:r>
            <a:r>
              <a:rPr lang="da-DK" sz="800" dirty="0"/>
              <a:t>.: Tallene er foreløbige og opgjort pr. 30 april 2026.  Nogle grupper udgår på grund af for få observationer.</a:t>
            </a:r>
          </a:p>
          <a:p>
            <a:r>
              <a:rPr lang="da-DK" sz="800" dirty="0"/>
              <a:t>Kilde: Styrelsen for International Rekruttering og Integration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22069" y="1462570"/>
            <a:ext cx="7999215" cy="72740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da-DK" sz="3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364630" y="1432739"/>
            <a:ext cx="6648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dirty="0"/>
              <a:t>Registrerede IGU-forløb fordelt på hovedbrancher, ultimo april 2026, antal</a:t>
            </a:r>
          </a:p>
        </p:txBody>
      </p:sp>
      <p:sp>
        <p:nvSpPr>
          <p:cNvPr id="22" name="Titel 1"/>
          <p:cNvSpPr txBox="1">
            <a:spLocks/>
          </p:cNvSpPr>
          <p:nvPr/>
        </p:nvSpPr>
        <p:spPr>
          <a:xfrm>
            <a:off x="364630" y="690420"/>
            <a:ext cx="7999215" cy="72740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da-DK" sz="3500" b="1" dirty="0">
                <a:solidFill>
                  <a:schemeClr val="accent1">
                    <a:lumMod val="75000"/>
                  </a:schemeClr>
                </a:solidFill>
              </a:rPr>
              <a:t>2. Brancher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0000000-0008-0000-0D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9360172"/>
              </p:ext>
            </p:extLst>
          </p:nvPr>
        </p:nvGraphicFramePr>
        <p:xfrm>
          <a:off x="293901" y="1837944"/>
          <a:ext cx="8449233" cy="4168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4783593"/>
      </p:ext>
    </p:extLst>
  </p:cSld>
  <p:clrMapOvr>
    <a:masterClrMapping/>
  </p:clrMapOvr>
</p:sld>
</file>

<file path=ppt/theme/theme1.xml><?xml version="1.0" encoding="utf-8"?>
<a:theme xmlns:a="http://schemas.openxmlformats.org/drawingml/2006/main" name="UIBM PPT NY">
  <a:themeElements>
    <a:clrScheme name="SPS">
      <a:dk1>
        <a:sysClr val="windowText" lastClr="000000"/>
      </a:dk1>
      <a:lt1>
        <a:sysClr val="window" lastClr="FFFFFF"/>
      </a:lt1>
      <a:dk2>
        <a:srgbClr val="000000"/>
      </a:dk2>
      <a:lt2>
        <a:srgbClr val="E07E27"/>
      </a:lt2>
      <a:accent1>
        <a:srgbClr val="6E9DB8"/>
      </a:accent1>
      <a:accent2>
        <a:srgbClr val="00456A"/>
      </a:accent2>
      <a:accent3>
        <a:srgbClr val="BFD730"/>
      </a:accent3>
      <a:accent4>
        <a:srgbClr val="5F9E45"/>
      </a:accent4>
      <a:accent5>
        <a:srgbClr val="D3DCE5"/>
      </a:accent5>
      <a:accent6>
        <a:srgbClr val="A6AFBA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S Standard" id="{F492BB3B-09D6-4E36-8B60-62BCA7CF12B6}" vid="{F1560E55-ABAD-4B99-8F70-C06776A4F494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UIBM PPT NY.potx</Template>
  <TotalTime>31566</TotalTime>
  <Words>120</Words>
  <Application>Microsoft Office PowerPoint</Application>
  <PresentationFormat>On-screen Show (4:3)</PresentationFormat>
  <Paragraphs>30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UIBM PPT NY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Mette Hvid</dc:creator>
  <cp:lastModifiedBy>Emil Steenstrup</cp:lastModifiedBy>
  <cp:revision>341</cp:revision>
  <cp:lastPrinted>2016-05-01T21:18:53Z</cp:lastPrinted>
  <dcterms:created xsi:type="dcterms:W3CDTF">2016-02-17T10:29:55Z</dcterms:created>
  <dcterms:modified xsi:type="dcterms:W3CDTF">2026-06-15T11:34:55Z</dcterms:modified>
</cp:coreProperties>
</file>